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16" r:id="rId2"/>
    <p:sldId id="306" r:id="rId3"/>
    <p:sldId id="259" r:id="rId4"/>
    <p:sldId id="386" r:id="rId5"/>
    <p:sldId id="389" r:id="rId6"/>
    <p:sldId id="390" r:id="rId7"/>
    <p:sldId id="387" r:id="rId8"/>
    <p:sldId id="308" r:id="rId9"/>
    <p:sldId id="381" r:id="rId10"/>
    <p:sldId id="330" r:id="rId11"/>
    <p:sldId id="362" r:id="rId12"/>
    <p:sldId id="333" r:id="rId13"/>
    <p:sldId id="383" r:id="rId14"/>
    <p:sldId id="384" r:id="rId15"/>
    <p:sldId id="385" r:id="rId16"/>
    <p:sldId id="344" r:id="rId17"/>
    <p:sldId id="365" r:id="rId18"/>
    <p:sldId id="408" r:id="rId19"/>
    <p:sldId id="398" r:id="rId20"/>
    <p:sldId id="412" r:id="rId21"/>
    <p:sldId id="405" r:id="rId22"/>
    <p:sldId id="409" r:id="rId23"/>
    <p:sldId id="400" r:id="rId24"/>
    <p:sldId id="401" r:id="rId25"/>
    <p:sldId id="406" r:id="rId26"/>
    <p:sldId id="407" r:id="rId27"/>
    <p:sldId id="402" r:id="rId28"/>
    <p:sldId id="393" r:id="rId29"/>
    <p:sldId id="395" r:id="rId30"/>
    <p:sldId id="394" r:id="rId31"/>
    <p:sldId id="410" r:id="rId32"/>
    <p:sldId id="411" r:id="rId33"/>
    <p:sldId id="396" r:id="rId3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autoAdjust="0"/>
    <p:restoredTop sz="83935" autoAdjust="0"/>
  </p:normalViewPr>
  <p:slideViewPr>
    <p:cSldViewPr snapToGrid="0">
      <p:cViewPr varScale="1">
        <p:scale>
          <a:sx n="78" d="100"/>
          <a:sy n="78" d="100"/>
        </p:scale>
        <p:origin x="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02-05-18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auth0.com/blog/angular-2-ngmodul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angular.io/api/common/http/HttpClien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16</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17</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Whatsapp</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1552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b="0" u="none" strike="noStrike" dirty="0" smtClean="0">
                <a:effectLst/>
                <a:hlinkClick r:id="rId3"/>
              </a:rPr>
              <a:t>HttpClient</a:t>
            </a:r>
            <a:r>
              <a:rPr lang="en-US" sz="1200" b="0" i="0" kern="1200" dirty="0" smtClean="0">
                <a:solidFill>
                  <a:schemeClr val="tx1"/>
                </a:solidFill>
                <a:effectLst/>
                <a:latin typeface="+mn-lt"/>
                <a:ea typeface="+mn-ea"/>
                <a:cs typeface="+mn-cs"/>
              </a:rPr>
              <a:t> in </a:t>
            </a:r>
            <a:r>
              <a:rPr lang="en-US" b="1" dirty="0" smtClean="0"/>
              <a:t>@angular/common/http</a:t>
            </a:r>
            <a:r>
              <a:rPr lang="en-US" sz="1200" b="0" i="0" kern="1200" dirty="0" smtClean="0">
                <a:solidFill>
                  <a:schemeClr val="tx1"/>
                </a:solidFill>
                <a:effectLst/>
                <a:latin typeface="+mn-lt"/>
                <a:ea typeface="+mn-ea"/>
                <a:cs typeface="+mn-cs"/>
              </a:rPr>
              <a:t> offers a simplified client HTTP API for Angular</a:t>
            </a:r>
          </a:p>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19</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t>
            </a:r>
            <a:r>
              <a:rPr lang="en-US" sz="1200" b="1" i="1" kern="1200" dirty="0" smtClean="0">
                <a:solidFill>
                  <a:schemeClr val="tx1"/>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err="1" smtClean="0"/>
              <a:t>AppService</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it into the application that you just created.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@Injectable</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10</a:t>
            </a:fld>
            <a:endParaRPr lang="nl-NL"/>
          </a:p>
        </p:txBody>
      </p:sp>
    </p:spTree>
    <p:extLst>
      <p:ext uri="{BB962C8B-B14F-4D97-AF65-F5344CB8AC3E}">
        <p14:creationId xmlns:p14="http://schemas.microsoft.com/office/powerpoint/2010/main" val="367646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02-05-18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02-05-18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02-05-18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ngular.io/api/common/http/HttpClientModu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4321334"/>
            <a:ext cx="2013689" cy="2305999"/>
          </a:xfrm>
          <a:prstGeom prst="rect">
            <a:avLst/>
          </a:prstGeom>
        </p:spPr>
      </p:pic>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3"/>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a:t>
            </a:r>
            <a:r>
              <a:rPr lang="en-US" b="1" dirty="0" smtClean="0">
                <a:solidFill>
                  <a:srgbClr val="FFC000"/>
                </a:solidFill>
              </a:rPr>
              <a:t>programming</a:t>
            </a:r>
            <a:endParaRPr lang="ru-RU" b="1" dirty="0">
              <a:solidFill>
                <a:srgbClr val="FFC000"/>
              </a:solidFill>
            </a:endParaRPr>
          </a:p>
        </p:txBody>
      </p:sp>
      <p:sp>
        <p:nvSpPr>
          <p:cNvPr id="6" name="Прямоугольник 2"/>
          <p:cNvSpPr/>
          <p:nvPr/>
        </p:nvSpPr>
        <p:spPr>
          <a:xfrm>
            <a:off x="1831012" y="2086104"/>
            <a:ext cx="8529975" cy="4201150"/>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i="1" dirty="0" err="1">
                <a:solidFill>
                  <a:schemeClr val="accent2"/>
                </a:solidFill>
                <a:latin typeface="Calibri" panose="020F0502020204030204" pitchFamily="34" charset="0"/>
                <a:ea typeface="ＭＳ 明朝"/>
                <a:cs typeface="Courier"/>
              </a:rPr>
              <a:t>H</a:t>
            </a:r>
            <a:r>
              <a:rPr lang="nl-NL" sz="2400" b="1" i="1" dirty="0" err="1" smtClean="0">
                <a:solidFill>
                  <a:schemeClr val="accent2"/>
                </a:solidFill>
                <a:latin typeface="Calibri" panose="020F0502020204030204" pitchFamily="34" charset="0"/>
                <a:ea typeface="ＭＳ 明朝"/>
                <a:cs typeface="Courier"/>
              </a:rPr>
              <a:t>ttpClient</a:t>
            </a:r>
            <a:endParaRPr lang="nl-NL" sz="2400" b="1" i="1" dirty="0" smtClean="0">
              <a:solidFill>
                <a:schemeClr val="accent2"/>
              </a:solidFill>
              <a:latin typeface="Calibri" panose="020F0502020204030204" pitchFamily="34" charset="0"/>
              <a:ea typeface="ＭＳ 明朝"/>
              <a:cs typeface="Courier"/>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latin typeface="Calibri" panose="020F0502020204030204" pitchFamily="34" charset="0"/>
                <a:ea typeface="ＭＳ 明朝"/>
                <a:cs typeface="Courier"/>
              </a:rPr>
              <a:t>httpClient</a:t>
            </a:r>
            <a:r>
              <a:rPr lang="nl-NL" sz="3600" b="1" dirty="0" smtClean="0">
                <a:latin typeface="Calibri" panose="020F0502020204030204" pitchFamily="34" charset="0"/>
                <a:ea typeface="ＭＳ 明朝"/>
                <a:cs typeface="Courier"/>
              </a:rPr>
              <a:t> returns </a:t>
            </a:r>
            <a:r>
              <a:rPr lang="nl-NL" sz="3600" b="1" i="1" dirty="0" err="1" smtClean="0">
                <a:solidFill>
                  <a:srgbClr val="FF0000"/>
                </a:solidFill>
              </a:rPr>
              <a:t>Observables</a:t>
            </a:r>
            <a:endParaRPr lang="nl-NL" sz="3600" b="1" i="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Asynchronous programming</a:t>
            </a:r>
            <a:endParaRPr lang="en-US" dirty="0"/>
          </a:p>
        </p:txBody>
      </p:sp>
      <p:sp>
        <p:nvSpPr>
          <p:cNvPr id="4" name="Rectangle 3"/>
          <p:cNvSpPr/>
          <p:nvPr/>
        </p:nvSpPr>
        <p:spPr>
          <a:xfrm>
            <a:off x="1338942" y="3244332"/>
            <a:ext cx="9519557" cy="461665"/>
          </a:xfrm>
          <a:prstGeom prst="rect">
            <a:avLst/>
          </a:prstGeom>
        </p:spPr>
        <p:txBody>
          <a:bodyPr wrap="square">
            <a:spAutoFit/>
          </a:bodyPr>
          <a:lstStyle/>
          <a:p>
            <a:r>
              <a:rPr lang="en-US" sz="2400" dirty="0">
                <a:solidFill>
                  <a:srgbClr val="0000FF"/>
                </a:solidFill>
                <a:latin typeface="Droid Sans Mono" charset="0"/>
              </a:rPr>
              <a:t>import</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FF0000"/>
                </a:solidFill>
                <a:latin typeface="Droid Sans Mono" charset="0"/>
                <a:hlinkClick r:id="rId2"/>
              </a:rPr>
              <a:t>HttpClientModule</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0000FF"/>
                </a:solidFill>
                <a:latin typeface="Droid Sans Mono" charset="0"/>
              </a:rPr>
              <a:t>from</a:t>
            </a:r>
            <a:r>
              <a:rPr lang="en-US" sz="2400" dirty="0">
                <a:solidFill>
                  <a:srgbClr val="000000"/>
                </a:solidFill>
                <a:latin typeface="Droid Sans Mono" charset="0"/>
              </a:rPr>
              <a:t> </a:t>
            </a:r>
            <a:r>
              <a:rPr lang="en-US" sz="2400" dirty="0">
                <a:solidFill>
                  <a:srgbClr val="880000"/>
                </a:solidFill>
                <a:latin typeface="Droid Sans Mono" charset="0"/>
              </a:rPr>
              <a:t>'@angular/common/http'</a:t>
            </a:r>
            <a:r>
              <a:rPr lang="en-US" sz="2400" dirty="0">
                <a:solidFill>
                  <a:srgbClr val="666600"/>
                </a:solidFill>
                <a:latin typeface="Droid Sans Mono" charset="0"/>
              </a:rPr>
              <a:t>;</a:t>
            </a:r>
            <a:endParaRPr lang="en-US" sz="2400" dirty="0"/>
          </a:p>
        </p:txBody>
      </p:sp>
      <p:sp>
        <p:nvSpPr>
          <p:cNvPr id="5" name="Rectangle 4"/>
          <p:cNvSpPr/>
          <p:nvPr/>
        </p:nvSpPr>
        <p:spPr>
          <a:xfrm>
            <a:off x="838200" y="2460563"/>
            <a:ext cx="2133600" cy="462251"/>
          </a:xfrm>
          <a:prstGeom prst="rect">
            <a:avLst/>
          </a:prstGeom>
        </p:spPr>
        <p:txBody>
          <a:bodyPr wrap="square">
            <a:spAutoFit/>
          </a:bodyPr>
          <a:lstStyle/>
          <a:p>
            <a:r>
              <a:rPr lang="en-US" sz="2400" dirty="0" err="1" smtClean="0">
                <a:solidFill>
                  <a:schemeClr val="accent2"/>
                </a:solidFill>
                <a:latin typeface="Roboto" charset="0"/>
              </a:rPr>
              <a:t>AppModule</a:t>
            </a:r>
            <a:endParaRPr lang="en-US" sz="2400" dirty="0">
              <a:solidFill>
                <a:schemeClr val="accent2"/>
              </a:solidFill>
            </a:endParaRPr>
          </a:p>
        </p:txBody>
      </p:sp>
    </p:spTree>
    <p:extLst>
      <p:ext uri="{BB962C8B-B14F-4D97-AF65-F5344CB8AC3E}">
        <p14:creationId xmlns:p14="http://schemas.microsoft.com/office/powerpoint/2010/main" val="130951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5124480"/>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endParaRPr lang="nl-NL" sz="2400" dirty="0" smtClean="0"/>
          </a:p>
          <a:p>
            <a:pPr algn="ctr"/>
            <a:r>
              <a:rPr lang="nl-NL" sz="2400" b="1" dirty="0" smtClean="0"/>
              <a:t>.</a:t>
            </a:r>
            <a:r>
              <a:rPr lang="nl-NL" sz="2400" b="1" dirty="0" err="1" smtClean="0"/>
              <a:t>firstOperator</a:t>
            </a:r>
            <a:r>
              <a:rPr lang="nl-NL" sz="2400" b="1" dirty="0" smtClean="0"/>
              <a:t>()</a:t>
            </a:r>
          </a:p>
          <a:p>
            <a:pPr algn="ctr"/>
            <a:endParaRPr lang="nl-NL" sz="2400" b="1" dirty="0" smtClean="0"/>
          </a:p>
          <a:p>
            <a:pPr algn="ctr"/>
            <a:r>
              <a:rPr lang="nl-NL" sz="2400" b="1" dirty="0" smtClean="0"/>
              <a:t>.</a:t>
            </a:r>
            <a:r>
              <a:rPr lang="nl-NL" sz="2400" b="1" dirty="0" err="1" smtClean="0"/>
              <a:t>moreOperators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u="sng" dirty="0"/>
              <a:t>l</a:t>
            </a:r>
            <a:r>
              <a:rPr lang="nl-NL" sz="2400" b="1" u="sng" dirty="0" smtClean="0"/>
              <a:t>et </a:t>
            </a:r>
            <a:r>
              <a:rPr lang="nl-NL" sz="2400" b="1" u="sng" dirty="0" err="1" smtClean="0">
                <a:solidFill>
                  <a:srgbClr val="00B050"/>
                </a:solidFill>
              </a:rPr>
              <a:t>result</a:t>
            </a:r>
            <a:r>
              <a:rPr lang="nl-NL" sz="2400" b="1" u="sng" dirty="0" smtClean="0">
                <a:solidFill>
                  <a:schemeClr val="accent2"/>
                </a:solidFill>
              </a:rPr>
              <a:t> </a:t>
            </a:r>
            <a:r>
              <a:rPr lang="nl-NL" sz="2400" b="1" u="sng" dirty="0" smtClean="0"/>
              <a:t>= </a:t>
            </a:r>
            <a:r>
              <a:rPr lang="nl-NL" sz="2400" b="1" dirty="0" err="1" smtClean="0">
                <a:solidFill>
                  <a:schemeClr val="accent2"/>
                </a:solidFill>
              </a:rPr>
              <a:t>source</a:t>
            </a:r>
            <a:r>
              <a:rPr lang="nl-NL" sz="2400" b="1" u="sng" dirty="0" err="1" smtClean="0"/>
              <a:t>.</a:t>
            </a:r>
            <a:r>
              <a:rPr lang="nl-NL" sz="2400" b="1" u="sng" dirty="0" err="1" smtClean="0">
                <a:solidFill>
                  <a:srgbClr val="C00000"/>
                </a:solidFill>
              </a:rPr>
              <a:t>subscribe</a:t>
            </a:r>
            <a:r>
              <a:rPr lang="nl-NL" sz="2400" b="1" u="sng" dirty="0" smtClean="0"/>
              <a:t>(</a:t>
            </a:r>
            <a:r>
              <a:rPr lang="nl-NL" sz="3600" b="1" u="sng" dirty="0" smtClean="0"/>
              <a:t>x =&gt;</a:t>
            </a:r>
            <a:r>
              <a:rPr lang="nl-NL" sz="2400" b="1" u="sng" dirty="0" smtClean="0"/>
              <a:t> </a:t>
            </a:r>
            <a:r>
              <a:rPr lang="nl-NL" sz="2400" b="1" u="sng" dirty="0" err="1" smtClean="0"/>
              <a:t>console.log</a:t>
            </a:r>
            <a:r>
              <a:rPr lang="nl-NL" sz="2400" b="1" u="sng"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accent2"/>
                </a:solidFill>
              </a:rPr>
              <a:t>IDE</a:t>
            </a:r>
            <a:endParaRPr lang="en-US" b="1" dirty="0">
              <a:solidFill>
                <a:schemeClr val="accent2"/>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 ‘book3’]</a:t>
            </a:r>
            <a:endParaRPr lang="nl-NL" sz="2000" b="1" dirty="0"/>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11840</TotalTime>
  <Words>1039</Words>
  <Application>Microsoft Macintosh PowerPoint</Application>
  <PresentationFormat>Widescreen</PresentationFormat>
  <Paragraphs>363</Paragraphs>
  <Slides>33</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Calibri</vt:lpstr>
      <vt:lpstr>Calibri Light</vt:lpstr>
      <vt:lpstr>Cambria</vt:lpstr>
      <vt:lpstr>Courier</vt:lpstr>
      <vt:lpstr>Droid Sans Mono</vt:lpstr>
      <vt:lpstr>Helvetica Neue</vt:lpstr>
      <vt:lpstr>Helvetica Neue Light</vt:lpstr>
      <vt:lpstr>Mangal</vt:lpstr>
      <vt:lpstr>Monaco</vt:lpstr>
      <vt:lpstr>ＭＳ 明朝</vt:lpstr>
      <vt:lpstr>Roboto</vt:lpstr>
      <vt:lpstr>Symbol</vt:lpstr>
      <vt:lpstr>Times New Roman</vt:lpstr>
      <vt:lpstr>Wingdings</vt:lpstr>
      <vt:lpstr>Arial</vt:lpstr>
      <vt:lpstr>Kantoorthema</vt:lpstr>
      <vt:lpstr>337</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Data binding</vt:lpstr>
      <vt:lpstr>Asynchronous programming</vt:lpstr>
      <vt:lpstr>PowerPoint Presentation</vt:lpstr>
      <vt:lpstr>Asynchronous programming</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Dependency Injection</vt:lpstr>
      <vt:lpstr>Install Node</vt:lpstr>
      <vt:lpstr>IDE</vt:lpstr>
      <vt:lpstr>Getting started</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1673</cp:revision>
  <dcterms:created xsi:type="dcterms:W3CDTF">2015-09-06T10:02:24Z</dcterms:created>
  <dcterms:modified xsi:type="dcterms:W3CDTF">2018-05-02T17:50:59Z</dcterms:modified>
</cp:coreProperties>
</file>